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70" r:id="rId3"/>
  </p:sldMasterIdLst>
  <p:notesMasterIdLst>
    <p:notesMasterId r:id="rId21"/>
  </p:notesMasterIdLst>
  <p:sldIdLst>
    <p:sldId id="984" r:id="rId4"/>
    <p:sldId id="986" r:id="rId5"/>
    <p:sldId id="987" r:id="rId6"/>
    <p:sldId id="989" r:id="rId7"/>
    <p:sldId id="990" r:id="rId8"/>
    <p:sldId id="991" r:id="rId9"/>
    <p:sldId id="992" r:id="rId10"/>
    <p:sldId id="993" r:id="rId11"/>
    <p:sldId id="974" r:id="rId12"/>
    <p:sldId id="994" r:id="rId13"/>
    <p:sldId id="995" r:id="rId14"/>
    <p:sldId id="996" r:id="rId15"/>
    <p:sldId id="997" r:id="rId16"/>
    <p:sldId id="998" r:id="rId17"/>
    <p:sldId id="999" r:id="rId18"/>
    <p:sldId id="1000" r:id="rId19"/>
    <p:sldId id="100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EC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tero, Fred" userId="106562ec-e312-4391-8398-79f474246ec1" providerId="ADAL" clId="{8D844E3E-ACD4-4E30-AEB7-A1AEDC42E297}"/>
    <pc:docChg chg="delSld">
      <pc:chgData name="Botero, Fred" userId="106562ec-e312-4391-8398-79f474246ec1" providerId="ADAL" clId="{8D844E3E-ACD4-4E30-AEB7-A1AEDC42E297}" dt="2024-04-06T19:01:26.714" v="1" actId="47"/>
      <pc:docMkLst>
        <pc:docMk/>
      </pc:docMkLst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1146547867" sldId="256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148687360" sldId="257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2736914113" sldId="267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1222542438" sldId="324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2168215669" sldId="363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2291537480" sldId="366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1435188726" sldId="372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3059756676" sldId="378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2162983478" sldId="380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1260467696" sldId="383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678230859" sldId="386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1107936949" sldId="387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3711157466" sldId="397"/>
        </pc:sldMkLst>
      </pc:sldChg>
      <pc:sldChg chg="del">
        <pc:chgData name="Botero, Fred" userId="106562ec-e312-4391-8398-79f474246ec1" providerId="ADAL" clId="{8D844E3E-ACD4-4E30-AEB7-A1AEDC42E297}" dt="2024-04-06T19:01:18.099" v="0" actId="47"/>
        <pc:sldMkLst>
          <pc:docMk/>
          <pc:sldMk cId="2189438184" sldId="403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4234216191" sldId="1004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2757701691" sldId="1005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4030306713" sldId="1006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2527318254" sldId="1007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973579527" sldId="1008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4217545006" sldId="1009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3901643521" sldId="1010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937714778" sldId="1011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3194426637" sldId="1012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2221552289" sldId="1013"/>
        </pc:sldMkLst>
      </pc:sldChg>
      <pc:sldChg chg="del">
        <pc:chgData name="Botero, Fred" userId="106562ec-e312-4391-8398-79f474246ec1" providerId="ADAL" clId="{8D844E3E-ACD4-4E30-AEB7-A1AEDC42E297}" dt="2024-04-06T19:01:26.714" v="1" actId="47"/>
        <pc:sldMkLst>
          <pc:docMk/>
          <pc:sldMk cId="3412923861" sldId="10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342E6-5CF9-47CC-9FB3-4FD449C2FF0A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7E465-D42C-4C95-889B-4EE12A890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5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29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08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51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1880 electric city  - 1886 first successful electric streetcars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35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ADRC – Amateur Radio Digital Communications - </a:t>
            </a:r>
            <a:r>
              <a:rPr lang="en-US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is a private foundation that exists to support amateur radio and digital communication science and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38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4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868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end of Navy-Marine Corps MARS - May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1376-58B0-4442-8A0B-F093AE7C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70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1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5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3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52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2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9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51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1"/>
            <a:ext cx="439748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2" y="2514600"/>
            <a:ext cx="4397484" cy="3741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70" y="1905001"/>
            <a:ext cx="439748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70" y="2514600"/>
            <a:ext cx="4397484" cy="37417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4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5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7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5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41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8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71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9" y="4800587"/>
            <a:ext cx="8827956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55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7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4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5" y="3765450"/>
            <a:ext cx="7266495" cy="342175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532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2" y="2613788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9950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7" y="3124202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8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4" y="1981201"/>
            <a:ext cx="294763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1"/>
            <a:ext cx="2937005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7" y="2667000"/>
            <a:ext cx="2947561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1"/>
            <a:ext cx="2932877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5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50"/>
            <a:ext cx="2940816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2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50"/>
            <a:ext cx="293128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50"/>
            <a:ext cx="2932877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4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56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8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8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6"/>
            <a:ext cx="7425083" cy="548313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6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7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2966"/>
            </a:gs>
            <a:gs pos="100000">
              <a:srgbClr val="072966"/>
            </a:gs>
            <a:gs pos="0">
              <a:srgbClr val="3592AD"/>
            </a:gs>
            <a:gs pos="0">
              <a:srgbClr val="2D80A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7"/>
            <a:ext cx="9407173" cy="1400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6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21" y="1790662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0C2BCB-E158-4CA4-BC40-CE35B457DB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4" y="295738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14005-5091-47EC-B5FF-B079C6A11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98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189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01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cEUCRUA290Q?feature=oembed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B1D98-45D2-4686-9F91-53A4A465F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8" y="-44913"/>
            <a:ext cx="1981200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D705B-0D36-E44C-4A9A-013099E83D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40615" y="1936287"/>
            <a:ext cx="10169930" cy="35655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33" dirty="0">
                <a:solidFill>
                  <a:schemeClr val="tx1"/>
                </a:solidFill>
              </a:rPr>
              <a:t>W3USR</a:t>
            </a:r>
            <a:br>
              <a:rPr lang="en-US" sz="6400" dirty="0">
                <a:solidFill>
                  <a:schemeClr val="tx1"/>
                </a:solidFill>
              </a:rPr>
            </a:br>
            <a:r>
              <a:rPr lang="en-US" sz="5333" dirty="0">
                <a:solidFill>
                  <a:schemeClr val="tx1"/>
                </a:solidFill>
              </a:rPr>
              <a:t>University of Scranton </a:t>
            </a:r>
            <a:br>
              <a:rPr lang="en-US" sz="5333" dirty="0">
                <a:solidFill>
                  <a:schemeClr val="tx1"/>
                </a:solidFill>
              </a:rPr>
            </a:br>
            <a:r>
              <a:rPr lang="en-US" sz="5333" dirty="0">
                <a:solidFill>
                  <a:schemeClr val="tx1"/>
                </a:solidFill>
              </a:rPr>
              <a:t>Amateur Radio Club</a:t>
            </a:r>
            <a:br>
              <a:rPr lang="en-US" sz="5333" dirty="0">
                <a:solidFill>
                  <a:schemeClr val="tx1"/>
                </a:solidFill>
              </a:rPr>
            </a:br>
            <a:br>
              <a:rPr lang="en-US" sz="5333" dirty="0">
                <a:solidFill>
                  <a:schemeClr val="tx1"/>
                </a:solidFill>
              </a:rPr>
            </a:br>
            <a:r>
              <a:rPr lang="en-US" sz="5333" dirty="0">
                <a:solidFill>
                  <a:schemeClr val="tx1"/>
                </a:solidFill>
              </a:rPr>
              <a:t>Bob </a:t>
            </a:r>
            <a:r>
              <a:rPr lang="en-US" sz="5333" dirty="0" err="1">
                <a:solidFill>
                  <a:schemeClr val="tx1"/>
                </a:solidFill>
              </a:rPr>
              <a:t>Nicolais</a:t>
            </a:r>
            <a:r>
              <a:rPr lang="en-US" sz="5333" dirty="0">
                <a:solidFill>
                  <a:schemeClr val="tx1"/>
                </a:solidFill>
              </a:rPr>
              <a:t>  K1NLS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0855B-F47F-1B9D-1BAC-1725BB5BD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436" y="248212"/>
            <a:ext cx="2583436" cy="15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4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large windows and a desk&#10;&#10;Description automatically generated">
            <a:extLst>
              <a:ext uri="{FF2B5EF4-FFF2-40B4-BE49-F238E27FC236}">
                <a16:creationId xmlns:a16="http://schemas.microsoft.com/office/drawing/2014/main" id="{FA1E334E-2674-F9DB-3365-9D20EA5F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27" y="325120"/>
            <a:ext cx="820928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achine&#10;&#10;Description automatically generated">
            <a:extLst>
              <a:ext uri="{FF2B5EF4-FFF2-40B4-BE49-F238E27FC236}">
                <a16:creationId xmlns:a16="http://schemas.microsoft.com/office/drawing/2014/main" id="{6A2FBDAF-0F83-6F97-84DD-53FCA1E0E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ox with wires and wires&#10;&#10;Description automatically generated">
            <a:extLst>
              <a:ext uri="{FF2B5EF4-FFF2-40B4-BE49-F238E27FC236}">
                <a16:creationId xmlns:a16="http://schemas.microsoft.com/office/drawing/2014/main" id="{A4EC45CC-A3C7-A617-6920-439685A7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257" y="335280"/>
            <a:ext cx="5824737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on a desk&#10;&#10;Description automatically generated">
            <a:extLst>
              <a:ext uri="{FF2B5EF4-FFF2-40B4-BE49-F238E27FC236}">
                <a16:creationId xmlns:a16="http://schemas.microsoft.com/office/drawing/2014/main" id="{ED67C07A-57B1-9F84-35DA-ED9DA49B6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55" r="2" b="2"/>
          <a:stretch/>
        </p:blipFill>
        <p:spPr>
          <a:xfrm>
            <a:off x="3365292" y="456933"/>
            <a:ext cx="5967131" cy="3192913"/>
          </a:xfrm>
          <a:prstGeom prst="rect">
            <a:avLst/>
          </a:prstGeom>
        </p:spPr>
      </p:pic>
      <p:pic>
        <p:nvPicPr>
          <p:cNvPr id="3" name="Picture 2" descr="A keyboard and radio on a desk&#10;&#10;Description automatically generated">
            <a:extLst>
              <a:ext uri="{FF2B5EF4-FFF2-40B4-BE49-F238E27FC236}">
                <a16:creationId xmlns:a16="http://schemas.microsoft.com/office/drawing/2014/main" id="{25B6FCB8-E7F7-B88D-B880-71472610A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2" r="4" b="14001"/>
          <a:stretch/>
        </p:blipFill>
        <p:spPr>
          <a:xfrm>
            <a:off x="933024" y="3078522"/>
            <a:ext cx="6171587" cy="36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8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esk with two monitors and a keyboard&#10;&#10;Description automatically generated">
            <a:extLst>
              <a:ext uri="{FF2B5EF4-FFF2-40B4-BE49-F238E27FC236}">
                <a16:creationId xmlns:a16="http://schemas.microsoft.com/office/drawing/2014/main" id="{984C6147-E38E-1474-E08B-9D3EE85C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736" y="469776"/>
            <a:ext cx="8136299" cy="6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esk with a computer and a monitor&#10;&#10;Description automatically generated">
            <a:extLst>
              <a:ext uri="{FF2B5EF4-FFF2-40B4-BE49-F238E27FC236}">
                <a16:creationId xmlns:a16="http://schemas.microsoft.com/office/drawing/2014/main" id="{B370C658-AD41-5106-DCF4-9CCA1374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76" y="478536"/>
            <a:ext cx="8075168" cy="60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5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D8264-8829-358F-1125-4E87ABAFA416}"/>
              </a:ext>
            </a:extLst>
          </p:cNvPr>
          <p:cNvSpPr txBox="1"/>
          <p:nvPr/>
        </p:nvSpPr>
        <p:spPr>
          <a:xfrm>
            <a:off x="2340284" y="1199481"/>
            <a:ext cx="8662497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Part of the Communications Degree Curriculum</a:t>
            </a:r>
          </a:p>
          <a:p>
            <a:pPr marL="990575" lvl="1" indent="-380990" defTabSz="1219170">
              <a:lnSpc>
                <a:spcPct val="107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Actively including Ham radio and licensing</a:t>
            </a:r>
          </a:p>
          <a:p>
            <a:pPr marL="457189" indent="-457189" defTabSz="1219170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2 Extra members</a:t>
            </a:r>
          </a:p>
          <a:p>
            <a:pPr marL="990575" lvl="1" indent="-380990" defTabSz="1219170">
              <a:lnSpc>
                <a:spcPct val="107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ARRL VE’s</a:t>
            </a:r>
          </a:p>
          <a:p>
            <a:pPr marL="457189" indent="-457189" defTabSz="1219170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ARRL Testing</a:t>
            </a:r>
          </a:p>
          <a:p>
            <a:pPr marL="990575" lvl="1" indent="-380990" defTabSz="1219170">
              <a:lnSpc>
                <a:spcPct val="107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2 General</a:t>
            </a:r>
          </a:p>
          <a:p>
            <a:pPr marL="990575" lvl="1" indent="-380990" defTabSz="1219170">
              <a:lnSpc>
                <a:spcPct val="107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1 Tech</a:t>
            </a:r>
          </a:p>
          <a:p>
            <a:pPr marL="457189" indent="-457189" defTabSz="1219170">
              <a:lnSpc>
                <a:spcPct val="107000"/>
              </a:lnSpc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Working with Lackawanna Center for the Blind </a:t>
            </a:r>
          </a:p>
          <a:p>
            <a:pPr marL="990575" lvl="1" indent="-380990" defTabSz="1219170">
              <a:lnSpc>
                <a:spcPct val="107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Involves multiple university departments.</a:t>
            </a:r>
          </a:p>
          <a:p>
            <a:pPr marL="990575" lvl="1" indent="-38099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2667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Communications &amp; Occupational Therapy </a:t>
            </a:r>
          </a:p>
        </p:txBody>
      </p:sp>
    </p:spTree>
    <p:extLst>
      <p:ext uri="{BB962C8B-B14F-4D97-AF65-F5344CB8AC3E}">
        <p14:creationId xmlns:p14="http://schemas.microsoft.com/office/powerpoint/2010/main" val="43024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ED8264-8829-358F-1125-4E87ABAFA416}"/>
              </a:ext>
            </a:extLst>
          </p:cNvPr>
          <p:cNvSpPr txBox="1"/>
          <p:nvPr/>
        </p:nvSpPr>
        <p:spPr>
          <a:xfrm>
            <a:off x="3277790" y="2503113"/>
            <a:ext cx="6871855" cy="1491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buClr>
                <a:srgbClr val="000000"/>
              </a:buClr>
            </a:pPr>
            <a:r>
              <a:rPr lang="en-US" sz="8800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Questions ? </a:t>
            </a:r>
          </a:p>
        </p:txBody>
      </p:sp>
    </p:spTree>
    <p:extLst>
      <p:ext uri="{BB962C8B-B14F-4D97-AF65-F5344CB8AC3E}">
        <p14:creationId xmlns:p14="http://schemas.microsoft.com/office/powerpoint/2010/main" val="297782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B2935A-88C0-EA36-60F4-1B841854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8" y="1819072"/>
            <a:ext cx="11306785" cy="41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3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B1D98-45D2-4686-9F91-53A4A465F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8" y="-44913"/>
            <a:ext cx="1981200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D705B-0D36-E44C-4A9A-013099E83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799" y="1645920"/>
            <a:ext cx="10456015" cy="3566160"/>
          </a:xfrm>
        </p:spPr>
        <p:txBody>
          <a:bodyPr>
            <a:normAutofit/>
          </a:bodyPr>
          <a:lstStyle/>
          <a:p>
            <a:pPr algn="ctr"/>
            <a:r>
              <a:rPr lang="en-US" sz="5333" dirty="0">
                <a:solidFill>
                  <a:schemeClr val="bg1"/>
                </a:solidFill>
              </a:rPr>
              <a:t>W3USR</a:t>
            </a:r>
            <a:br>
              <a:rPr lang="en-US" sz="6400" dirty="0">
                <a:solidFill>
                  <a:schemeClr val="bg1"/>
                </a:solidFill>
              </a:rPr>
            </a:br>
            <a:r>
              <a:rPr lang="en-US" sz="5333" dirty="0">
                <a:solidFill>
                  <a:schemeClr val="bg1"/>
                </a:solidFill>
              </a:rPr>
              <a:t>University of Scranton Amateur Radio Club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27611-2C39-F0AE-A2B5-45A6B515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42" y="0"/>
            <a:ext cx="1127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9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6BB207-41BE-B369-934F-248EFFD3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22" y="4232905"/>
            <a:ext cx="3495831" cy="254321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3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8C11A1B-F893-B6AD-FDFD-1FD6AE212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978" y="188737"/>
            <a:ext cx="4666453" cy="25432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3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6650F8-CBC3-F038-BE15-3D7ED9363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885" y="1283071"/>
            <a:ext cx="3417263" cy="2545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BCD21-BA7F-05B8-31C3-CBCF2DB68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939" y="4227778"/>
            <a:ext cx="3382077" cy="2553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CC0EE-66DF-97EB-63F3-F2FB08DDE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21" y="549772"/>
            <a:ext cx="3514935" cy="2543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A0A49-E21D-0D28-9F89-9FC8014DB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712" y="3035631"/>
            <a:ext cx="329768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7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9A3EF6-9060-0B85-FDE2-53A6C9B7A0EF}"/>
              </a:ext>
            </a:extLst>
          </p:cNvPr>
          <p:cNvSpPr txBox="1">
            <a:spLocks/>
          </p:cNvSpPr>
          <p:nvPr/>
        </p:nvSpPr>
        <p:spPr>
          <a:xfrm>
            <a:off x="1886925" y="401852"/>
            <a:ext cx="11626572" cy="713232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6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189"/>
            <a:r>
              <a:rPr lang="en-US" sz="7200" dirty="0">
                <a:solidFill>
                  <a:srgbClr val="EBEBEB"/>
                </a:solidFill>
                <a:latin typeface="Century Gothic" panose="020B0502020202020204"/>
                <a:sym typeface="Arial"/>
              </a:rPr>
              <a:t>The University of Scranton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0491FC-BE45-877C-44EA-26C3D6F6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8" y="1794789"/>
            <a:ext cx="10913407" cy="45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12920FE2-3F5B-AE2C-0EDB-7D5014F5A768}"/>
              </a:ext>
            </a:extLst>
          </p:cNvPr>
          <p:cNvGraphicFramePr>
            <a:graphicFrameLocks noGrp="1"/>
          </p:cNvGraphicFramePr>
          <p:nvPr/>
        </p:nvGraphicFramePr>
        <p:xfrm>
          <a:off x="1989014" y="6099532"/>
          <a:ext cx="8457813" cy="713233"/>
        </p:xfrm>
        <a:graphic>
          <a:graphicData uri="http://schemas.openxmlformats.org/drawingml/2006/table">
            <a:tbl>
              <a:tblPr/>
              <a:tblGrid>
                <a:gridCol w="2819271">
                  <a:extLst>
                    <a:ext uri="{9D8B030D-6E8A-4147-A177-3AD203B41FA5}">
                      <a16:colId xmlns:a16="http://schemas.microsoft.com/office/drawing/2014/main" val="2638965324"/>
                    </a:ext>
                  </a:extLst>
                </a:gridCol>
                <a:gridCol w="2819271">
                  <a:extLst>
                    <a:ext uri="{9D8B030D-6E8A-4147-A177-3AD203B41FA5}">
                      <a16:colId xmlns:a16="http://schemas.microsoft.com/office/drawing/2014/main" val="1233267786"/>
                    </a:ext>
                  </a:extLst>
                </a:gridCol>
                <a:gridCol w="2819271">
                  <a:extLst>
                    <a:ext uri="{9D8B030D-6E8A-4147-A177-3AD203B41FA5}">
                      <a16:colId xmlns:a16="http://schemas.microsoft.com/office/drawing/2014/main" val="2025258517"/>
                    </a:ext>
                  </a:extLst>
                </a:gridCol>
              </a:tblGrid>
              <a:tr h="71323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/>
                        <a:t>Jesuit Liberal Arts University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/>
                        <a:t>Located in Downtown</a:t>
                      </a:r>
                      <a:br>
                        <a:rPr lang="en-US" sz="2000" b="1" dirty="0"/>
                      </a:br>
                      <a:r>
                        <a:rPr lang="en-US" sz="2000" b="1" dirty="0"/>
                        <a:t>Scranton, PA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/>
                        <a:t>About 5,000 Students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581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16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4EA3D4-07BE-ABB9-6920-F22D18DFB9AC}"/>
              </a:ext>
            </a:extLst>
          </p:cNvPr>
          <p:cNvSpPr txBox="1">
            <a:spLocks/>
          </p:cNvSpPr>
          <p:nvPr/>
        </p:nvSpPr>
        <p:spPr>
          <a:xfrm>
            <a:off x="1998688" y="418233"/>
            <a:ext cx="10090184" cy="6187432"/>
          </a:xfrm>
          <a:prstGeom prst="rect">
            <a:avLst/>
          </a:prstGeom>
        </p:spPr>
        <p:txBody>
          <a:bodyPr vert="horz" lIns="0" tIns="60960" rIns="0" bIns="60960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None/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Capabilities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HF</a:t>
            </a:r>
          </a:p>
          <a:p>
            <a:pPr marL="566914" lvl="2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Icom IC-7610</a:t>
            </a:r>
          </a:p>
          <a:p>
            <a:pPr marL="566914" lvl="2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Icom IC-7300</a:t>
            </a:r>
          </a:p>
          <a:p>
            <a:pPr marL="566914" lvl="2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Acom 1010 Amplifier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VHF/UHF/Satellite</a:t>
            </a:r>
          </a:p>
          <a:p>
            <a:pPr marL="566914" lvl="2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Icom IC-9700</a:t>
            </a:r>
          </a:p>
          <a:p>
            <a:pPr marL="566914" lvl="2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Yaesu FT-400D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445.875 - 82.5 W3USR Repeater</a:t>
            </a:r>
          </a:p>
          <a:p>
            <a:pPr marL="0" indent="0" defTabSz="914377"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None/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Funding &amp; Donations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$196,241 Grant from ARDC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$20,000 Private Donations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NSF, DX Engineering, and WN3A</a:t>
            </a:r>
          </a:p>
          <a:p>
            <a:pPr marL="0" indent="0" defTabSz="914377"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None/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Construction</a:t>
            </a:r>
          </a:p>
          <a:p>
            <a:pPr marL="384038" lvl="1" indent="-182875" defTabSz="914377"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Professionally Designed and Installed by Broadcast Sciences, LLC (Jeff </a:t>
            </a:r>
            <a:r>
              <a:rPr lang="en-US" sz="2133" b="1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DePolo</a:t>
            </a:r>
            <a:r>
              <a:rPr lang="en-US" sz="2133" b="1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 WN3A)</a:t>
            </a:r>
            <a:r>
              <a:rPr lang="en-US" sz="2133" b="1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el</a:t>
            </a:r>
            <a:r>
              <a:rPr lang="en-US" sz="2133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 A. Frissell, W2NAF</a:t>
            </a:r>
          </a:p>
          <a:p>
            <a:pPr marL="91438" indent="-91438" defTabSz="914377"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defRPr/>
            </a:pPr>
            <a:endParaRPr lang="en-US" sz="2133" dirty="0">
              <a:solidFill>
                <a:sysClr val="windowText" lastClr="000000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11D977-4B69-B698-9B31-E149E3BCEB16}"/>
              </a:ext>
            </a:extLst>
          </p:cNvPr>
          <p:cNvGrpSpPr/>
          <p:nvPr/>
        </p:nvGrpSpPr>
        <p:grpSpPr>
          <a:xfrm>
            <a:off x="6481159" y="672070"/>
            <a:ext cx="4795758" cy="3297962"/>
            <a:chOff x="4533650" y="604610"/>
            <a:chExt cx="4398314" cy="2847231"/>
          </a:xfrm>
        </p:grpSpPr>
        <p:pic>
          <p:nvPicPr>
            <p:cNvPr id="8" name="Picture 7" descr="A person standing in front of a window&#10;&#10;Description automatically generated">
              <a:extLst>
                <a:ext uri="{FF2B5EF4-FFF2-40B4-BE49-F238E27FC236}">
                  <a16:creationId xmlns:a16="http://schemas.microsoft.com/office/drawing/2014/main" id="{68663D7D-611D-8E79-DBBC-C5CED5833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91"/>
            <a:stretch/>
          </p:blipFill>
          <p:spPr>
            <a:xfrm>
              <a:off x="4533650" y="604610"/>
              <a:ext cx="4398314" cy="22356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071E21-A14F-FA1F-9E4A-47F5E4CAA1A2}"/>
                </a:ext>
              </a:extLst>
            </p:cNvPr>
            <p:cNvSpPr txBox="1"/>
            <p:nvPr/>
          </p:nvSpPr>
          <p:spPr>
            <a:xfrm>
              <a:off x="4780293" y="2876019"/>
              <a:ext cx="3905027" cy="5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Club President Gerard Piccini in the</a:t>
              </a:r>
              <a:br>
                <a:rPr lang="en-US" sz="18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8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W3USR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26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title="Antenna goes up for student-run HAM radio station at University of Scranton">
            <a:hlinkClick r:id="" action="ppaction://media"/>
            <a:extLst>
              <a:ext uri="{FF2B5EF4-FFF2-40B4-BE49-F238E27FC236}">
                <a16:creationId xmlns:a16="http://schemas.microsoft.com/office/drawing/2014/main" id="{496F5FBC-C3DD-F1BB-32CB-0B7A9460BB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8644" y="89942"/>
            <a:ext cx="11836781" cy="66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B53E7CD-1151-DDDF-1654-0FDA78C8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11" y="54964"/>
            <a:ext cx="11026579" cy="67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lass doors in a room with a view of a city&#10;&#10;Description automatically generated">
            <a:extLst>
              <a:ext uri="{FF2B5EF4-FFF2-40B4-BE49-F238E27FC236}">
                <a16:creationId xmlns:a16="http://schemas.microsoft.com/office/drawing/2014/main" id="{BFEF7337-641F-DA7C-964D-A85BEDE9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933" y="345440"/>
            <a:ext cx="8486987" cy="63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023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48946</TotalTime>
  <Words>250</Words>
  <Application>Microsoft Office PowerPoint</Application>
  <PresentationFormat>Widescreen</PresentationFormat>
  <Paragraphs>51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Aptos</vt:lpstr>
      <vt:lpstr>Arial</vt:lpstr>
      <vt:lpstr>Calibri</vt:lpstr>
      <vt:lpstr>Century Gothic</vt:lpstr>
      <vt:lpstr>Corbel</vt:lpstr>
      <vt:lpstr>Courier New</vt:lpstr>
      <vt:lpstr>Roboto</vt:lpstr>
      <vt:lpstr>Symbol</vt:lpstr>
      <vt:lpstr>Times New Roman</vt:lpstr>
      <vt:lpstr>Wingdings 2</vt:lpstr>
      <vt:lpstr>Wingdings 3</vt:lpstr>
      <vt:lpstr>Frame</vt:lpstr>
      <vt:lpstr>Ion</vt:lpstr>
      <vt:lpstr>Custom Design</vt:lpstr>
      <vt:lpstr>W3USR University of Scranton  Amateur Radio Club  Bob Nicolais  K1NLS</vt:lpstr>
      <vt:lpstr>PowerPoint Presentation</vt:lpstr>
      <vt:lpstr>W3USR University of Scranton Amateur Radio Club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UPARC General Club Meeting</dc:title>
  <dc:creator>Jack Kinney</dc:creator>
  <cp:lastModifiedBy>Botero, Fred</cp:lastModifiedBy>
  <cp:revision>38</cp:revision>
  <dcterms:created xsi:type="dcterms:W3CDTF">2021-12-20T19:54:02Z</dcterms:created>
  <dcterms:modified xsi:type="dcterms:W3CDTF">2024-04-06T19:01:26Z</dcterms:modified>
</cp:coreProperties>
</file>